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35"/>
  </p:notesMasterIdLst>
  <p:sldIdLst>
    <p:sldId id="314" r:id="rId2"/>
    <p:sldId id="326" r:id="rId3"/>
    <p:sldId id="293" r:id="rId4"/>
    <p:sldId id="301" r:id="rId5"/>
    <p:sldId id="306" r:id="rId6"/>
    <p:sldId id="304" r:id="rId7"/>
    <p:sldId id="305" r:id="rId8"/>
    <p:sldId id="303" r:id="rId9"/>
    <p:sldId id="297" r:id="rId10"/>
    <p:sldId id="298" r:id="rId11"/>
    <p:sldId id="300" r:id="rId12"/>
    <p:sldId id="294" r:id="rId13"/>
    <p:sldId id="302" r:id="rId14"/>
    <p:sldId id="295" r:id="rId15"/>
    <p:sldId id="29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5" r:id="rId24"/>
    <p:sldId id="316" r:id="rId25"/>
    <p:sldId id="317" r:id="rId26"/>
    <p:sldId id="319" r:id="rId27"/>
    <p:sldId id="320" r:id="rId28"/>
    <p:sldId id="318" r:id="rId29"/>
    <p:sldId id="327" r:id="rId30"/>
    <p:sldId id="321" r:id="rId31"/>
    <p:sldId id="322" r:id="rId32"/>
    <p:sldId id="323" r:id="rId33"/>
    <p:sldId id="324" r:id="rId3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Heiti SC Light"/>
        <a:cs typeface="Heiti SC Light"/>
        <a:sym typeface="Gill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B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6"/>
    <p:restoredTop sz="89212"/>
  </p:normalViewPr>
  <p:slideViewPr>
    <p:cSldViewPr>
      <p:cViewPr varScale="1">
        <p:scale>
          <a:sx n="79" d="100"/>
          <a:sy n="79" d="100"/>
        </p:scale>
        <p:origin x="-1008" y="-72"/>
      </p:cViewPr>
      <p:guideLst>
        <p:guide orient="horz" pos="2160"/>
        <p:guide pos="3840"/>
      </p:guideLst>
    </p:cSldViewPr>
  </p:slideViewPr>
  <p:notesTextViewPr>
    <p:cViewPr>
      <p:scale>
        <a:sx n="95" d="100"/>
        <a:sy n="9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annes\Dropbox\Narva-J&#245;esuu%20arengukava\Eelarvestrateegia\Eelarvestrateegia_Narva-J&#245;esuu%20linn.xlsm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annes\Dropbox\Narva-J&#245;esuu%20arengukava\Eelarvestrateegia\Eelarvestrateegia_Narva-J&#245;esuu%20linn.xlsm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annes\Dropbox\Narva-J&#245;esuu%20arengukava\Eelarvestrateegia\Eelarvestrateegia_Narva-J&#245;esuu%20linn.xlsm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nnes\Dropbox\Narva-J&#245;esuu%20arengukava\Eelarvestrateegia\Eelarvestrateegia_Narva-J&#245;esuu%20linn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nnes\Dropbox\Narva-J&#245;esuu%20arengukava\Eelarvestrateegia\Eelarvestrateegia_Narva-J&#245;esuu%20linn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t-EE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072192588829661E-2"/>
          <c:y val="4.9886889274612496E-2"/>
          <c:w val="0.85081527107498711"/>
          <c:h val="0.72970959166214433"/>
        </c:manualLayout>
      </c:layout>
      <c:lineChart>
        <c:grouping val="standard"/>
        <c:ser>
          <c:idx val="0"/>
          <c:order val="0"/>
          <c:tx>
            <c:strRef>
              <c:f>MM!$B$15</c:f>
              <c:strCache>
                <c:ptCount val="1"/>
                <c:pt idx="0">
                  <c:v>mm arvu muutus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MM!$C$14:$K$14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MM!$C$15:$K$15</c:f>
              <c:numCache>
                <c:formatCode>0.0%</c:formatCode>
                <c:ptCount val="9"/>
                <c:pt idx="0">
                  <c:v>-5.487210435912921E-2</c:v>
                </c:pt>
                <c:pt idx="1">
                  <c:v>-4.6858883049265693E-2</c:v>
                </c:pt>
                <c:pt idx="2">
                  <c:v>-3.4011852615305521E-3</c:v>
                </c:pt>
                <c:pt idx="3">
                  <c:v>-5.0674802213143116E-3</c:v>
                </c:pt>
                <c:pt idx="4">
                  <c:v>1.6735096928434112E-2</c:v>
                </c:pt>
                <c:pt idx="5">
                  <c:v>2.7296426928385298E-2</c:v>
                </c:pt>
                <c:pt idx="6">
                  <c:v>-8.2599392944220536E-3</c:v>
                </c:pt>
                <c:pt idx="7">
                  <c:v>-5.4186944960112945E-3</c:v>
                </c:pt>
                <c:pt idx="8">
                  <c:v>8.6465217171971948E-2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73-4FA9-BD8E-0ABC95392892}"/>
            </c:ext>
          </c:extLst>
        </c:ser>
        <c:ser>
          <c:idx val="3"/>
          <c:order val="1"/>
          <c:tx>
            <c:strRef>
              <c:f>MM!$B$16</c:f>
              <c:strCache>
                <c:ptCount val="1"/>
                <c:pt idx="0">
                  <c:v>mm  - hõivekasv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MM!$C$14:$K$14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MM!$C$16:$K$16</c:f>
              <c:numCache>
                <c:formatCode>0.0%</c:formatCode>
                <c:ptCount val="9"/>
                <c:pt idx="0">
                  <c:v>3.9792529787212372E-2</c:v>
                </c:pt>
                <c:pt idx="1">
                  <c:v>-3.2488476897776252E-3</c:v>
                </c:pt>
                <c:pt idx="2">
                  <c:v>-6.5373016247446278E-2</c:v>
                </c:pt>
                <c:pt idx="3">
                  <c:v>-2.4464031945452203E-2</c:v>
                </c:pt>
                <c:pt idx="4">
                  <c:v>6.3269004737260826E-3</c:v>
                </c:pt>
                <c:pt idx="5">
                  <c:v>2.1663077499767962E-2</c:v>
                </c:pt>
                <c:pt idx="6">
                  <c:v>-3.4028185133090361E-2</c:v>
                </c:pt>
                <c:pt idx="7">
                  <c:v>-1.1230833675290441E-2</c:v>
                </c:pt>
                <c:pt idx="8">
                  <c:v>6.4465217171972011E-2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573-4FA9-BD8E-0ABC95392892}"/>
            </c:ext>
          </c:extLst>
        </c:ser>
        <c:ser>
          <c:idx val="1"/>
          <c:order val="2"/>
          <c:tx>
            <c:strRef>
              <c:f>MM!$B$17</c:f>
              <c:strCache>
                <c:ptCount val="1"/>
                <c:pt idx="0">
                  <c:v>Hõivekasv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MM!$C$14:$K$14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MM!$C$17:$K$17</c:f>
              <c:numCache>
                <c:formatCode>0.0%</c:formatCode>
                <c:ptCount val="9"/>
                <c:pt idx="0">
                  <c:v>-9.4664634146341589E-2</c:v>
                </c:pt>
                <c:pt idx="1">
                  <c:v>-4.3610035359488077E-2</c:v>
                </c:pt>
                <c:pt idx="2">
                  <c:v>6.1971830985915632E-2</c:v>
                </c:pt>
                <c:pt idx="3">
                  <c:v>1.9396551724137914E-2</c:v>
                </c:pt>
                <c:pt idx="4">
                  <c:v>1.0408196454708031E-2</c:v>
                </c:pt>
                <c:pt idx="5">
                  <c:v>5.6333494286173822E-3</c:v>
                </c:pt>
                <c:pt idx="6">
                  <c:v>2.5768245838668342E-2</c:v>
                </c:pt>
                <c:pt idx="7">
                  <c:v>5.8121391792791428E-3</c:v>
                </c:pt>
                <c:pt idx="8">
                  <c:v>2.2000000000000009E-2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573-4FA9-BD8E-0ABC95392892}"/>
            </c:ext>
          </c:extLst>
        </c:ser>
        <c:marker val="1"/>
        <c:axId val="64430848"/>
        <c:axId val="64432384"/>
      </c:lineChart>
      <c:catAx>
        <c:axId val="64430848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et-EE"/>
          </a:p>
        </c:txPr>
        <c:crossAx val="64432384"/>
        <c:crosses val="autoZero"/>
        <c:auto val="1"/>
        <c:lblAlgn val="ctr"/>
        <c:lblOffset val="100"/>
      </c:catAx>
      <c:valAx>
        <c:axId val="64432384"/>
        <c:scaling>
          <c:orientation val="minMax"/>
          <c:min val="-0.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et-EE"/>
          </a:p>
        </c:txPr>
        <c:crossAx val="644308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spPr>
        <a:noFill/>
        <a:ln w="25400">
          <a:noFill/>
        </a:ln>
      </c:sp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t-EE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t-EE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072192588829619E-2"/>
          <c:y val="4.9886889274612496E-2"/>
          <c:w val="0.85081527107498711"/>
          <c:h val="0.72970959166214433"/>
        </c:manualLayout>
      </c:layout>
      <c:lineChart>
        <c:grouping val="standard"/>
        <c:ser>
          <c:idx val="0"/>
          <c:order val="0"/>
          <c:tx>
            <c:strRef>
              <c:f>MM!$B$20</c:f>
              <c:strCache>
                <c:ptCount val="1"/>
                <c:pt idx="0">
                  <c:v>Osakaal elanikest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MM!$C$19:$K$19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MM!$C$20:$K$20</c:f>
              <c:numCache>
                <c:formatCode>0%</c:formatCode>
                <c:ptCount val="9"/>
                <c:pt idx="0">
                  <c:v>0.37522644927536253</c:v>
                </c:pt>
                <c:pt idx="1">
                  <c:v>0.35456287008011167</c:v>
                </c:pt>
                <c:pt idx="2">
                  <c:v>0.33986619027602677</c:v>
                </c:pt>
                <c:pt idx="3">
                  <c:v>0.34107583774250438</c:v>
                </c:pt>
                <c:pt idx="4">
                  <c:v>0.34728539455634971</c:v>
                </c:pt>
                <c:pt idx="5">
                  <c:v>0.34886582495185142</c:v>
                </c:pt>
                <c:pt idx="6">
                  <c:v>0.36187337942955966</c:v>
                </c:pt>
                <c:pt idx="7">
                  <c:v>0.36256639743869634</c:v>
                </c:pt>
                <c:pt idx="8">
                  <c:v>0.34616862252025732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0B-49B3-AEA3-E9838AD732B3}"/>
            </c:ext>
          </c:extLst>
        </c:ser>
        <c:ser>
          <c:idx val="3"/>
          <c:order val="1"/>
          <c:tx>
            <c:strRef>
              <c:f>MM!$B$21</c:f>
              <c:strCache>
                <c:ptCount val="1"/>
                <c:pt idx="0">
                  <c:v>Osakaal tööealistest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MM!$C$19:$K$19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MM!$C$21:$K$21</c:f>
              <c:numCache>
                <c:formatCode>0%</c:formatCode>
                <c:ptCount val="9"/>
                <c:pt idx="0">
                  <c:v>0.57924599333118298</c:v>
                </c:pt>
                <c:pt idx="1">
                  <c:v>0.5443000748583039</c:v>
                </c:pt>
                <c:pt idx="2">
                  <c:v>0.51996248660235755</c:v>
                </c:pt>
                <c:pt idx="3">
                  <c:v>0.52053725236864767</c:v>
                </c:pt>
                <c:pt idx="4">
                  <c:v>0.53376054150022156</c:v>
                </c:pt>
                <c:pt idx="5">
                  <c:v>0.5398178807947015</c:v>
                </c:pt>
                <c:pt idx="6">
                  <c:v>0.56771186440678012</c:v>
                </c:pt>
                <c:pt idx="7">
                  <c:v>0.57590730466944062</c:v>
                </c:pt>
                <c:pt idx="8">
                  <c:v>0.55433445190156561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E0B-49B3-AEA3-E9838AD732B3}"/>
            </c:ext>
          </c:extLst>
        </c:ser>
        <c:marker val="1"/>
        <c:axId val="64369024"/>
        <c:axId val="64370560"/>
      </c:lineChart>
      <c:catAx>
        <c:axId val="64369024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et-EE"/>
          </a:p>
        </c:txPr>
        <c:crossAx val="64370560"/>
        <c:crosses val="autoZero"/>
        <c:auto val="1"/>
        <c:lblAlgn val="ctr"/>
        <c:lblOffset val="100"/>
      </c:catAx>
      <c:valAx>
        <c:axId val="64370560"/>
        <c:scaling>
          <c:orientation val="minMax"/>
          <c:min val="0.30000000000000027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et-EE"/>
          </a:p>
        </c:txPr>
        <c:crossAx val="643690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spPr>
        <a:noFill/>
        <a:ln w="25400">
          <a:noFill/>
        </a:ln>
      </c:sp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 Nova" panose="020B0504020202020204" pitchFamily="34" charset="0"/>
          <a:ea typeface="Calibri"/>
          <a:cs typeface="Calibri"/>
        </a:defRPr>
      </a:pPr>
      <a:endParaRPr lang="et-EE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t-EE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072192588829619E-2"/>
          <c:y val="4.9886889274612496E-2"/>
          <c:w val="0.85081527107498711"/>
          <c:h val="0.72970959166214433"/>
        </c:manualLayout>
      </c:layout>
      <c:barChart>
        <c:barDir val="col"/>
        <c:grouping val="clustered"/>
        <c:ser>
          <c:idx val="0"/>
          <c:order val="0"/>
          <c:tx>
            <c:strRef>
              <c:f>VMS!$B$15</c:f>
              <c:strCache>
                <c:ptCount val="1"/>
                <c:pt idx="0">
                  <c:v>Narva-Jõesuu linn</c:v>
                </c:pt>
              </c:strCache>
            </c:strRef>
          </c:tx>
          <c:spPr>
            <a:solidFill>
              <a:srgbClr val="4F81BD">
                <a:lumMod val="20000"/>
                <a:lumOff val="80000"/>
              </a:srgbClr>
            </a:solidFill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t-EE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VMS!$C$14:$K$14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VMS!$C$15:$K$15</c:f>
              <c:numCache>
                <c:formatCode>#,##0</c:formatCode>
                <c:ptCount val="9"/>
                <c:pt idx="0">
                  <c:v>627.5480061004364</c:v>
                </c:pt>
                <c:pt idx="1">
                  <c:v>611.81702568967933</c:v>
                </c:pt>
                <c:pt idx="2">
                  <c:v>652.10088422359013</c:v>
                </c:pt>
                <c:pt idx="3">
                  <c:v>714.85494516917004</c:v>
                </c:pt>
                <c:pt idx="4">
                  <c:v>763.85646373255588</c:v>
                </c:pt>
                <c:pt idx="5">
                  <c:v>802.8977956908991</c:v>
                </c:pt>
                <c:pt idx="6">
                  <c:v>847.3894551201646</c:v>
                </c:pt>
                <c:pt idx="7">
                  <c:v>880.58973919184803</c:v>
                </c:pt>
                <c:pt idx="8">
                  <c:v>955.5950991317269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C9-43BB-BED8-B79B391E9A4B}"/>
            </c:ext>
          </c:extLst>
        </c:ser>
        <c:ser>
          <c:idx val="3"/>
          <c:order val="1"/>
          <c:tx>
            <c:strRef>
              <c:f>VMS!$B$16</c:f>
              <c:strCache>
                <c:ptCount val="1"/>
                <c:pt idx="0">
                  <c:v>Eesti kokku</c:v>
                </c:pt>
              </c:strCache>
            </c:strRef>
          </c:tx>
          <c:spPr>
            <a:solidFill>
              <a:srgbClr val="4F81BD">
                <a:lumMod val="60000"/>
                <a:lumOff val="40000"/>
              </a:srgb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t-EE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VMS!$C$14:$K$14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VMS!$C$16:$K$16</c:f>
              <c:numCache>
                <c:formatCode>#,##0</c:formatCode>
                <c:ptCount val="9"/>
                <c:pt idx="0">
                  <c:v>824.40100103681834</c:v>
                </c:pt>
                <c:pt idx="1">
                  <c:v>784.71260936083843</c:v>
                </c:pt>
                <c:pt idx="2">
                  <c:v>769.73876151641787</c:v>
                </c:pt>
                <c:pt idx="3">
                  <c:v>809.93680036157184</c:v>
                </c:pt>
                <c:pt idx="4">
                  <c:v>856.17104354821799</c:v>
                </c:pt>
                <c:pt idx="5">
                  <c:v>911.86728881383294</c:v>
                </c:pt>
                <c:pt idx="6">
                  <c:v>966.60018733524657</c:v>
                </c:pt>
                <c:pt idx="7">
                  <c:v>1026.9726746619031</c:v>
                </c:pt>
                <c:pt idx="8">
                  <c:v>1085.333337289894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CC9-43BB-BED8-B79B391E9A4B}"/>
            </c:ext>
          </c:extLst>
        </c:ser>
        <c:axId val="64492672"/>
        <c:axId val="64494208"/>
      </c:barChart>
      <c:lineChart>
        <c:grouping val="standard"/>
        <c:ser>
          <c:idx val="1"/>
          <c:order val="2"/>
          <c:tx>
            <c:strRef>
              <c:f>VMS!$B$17</c:f>
              <c:strCache>
                <c:ptCount val="1"/>
                <c:pt idx="0">
                  <c:v>Muutus Narva-Jõesuu linn</c:v>
                </c:pt>
              </c:strCache>
            </c:strRef>
          </c:tx>
          <c:spPr>
            <a:ln w="25400">
              <a:solidFill>
                <a:srgbClr val="FFC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VMS!$C$14:$K$14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VMS!$C$17:$K$17</c:f>
              <c:numCache>
                <c:formatCode>0.0%</c:formatCode>
                <c:ptCount val="9"/>
                <c:pt idx="0">
                  <c:v>-5.1115601456914093E-2</c:v>
                </c:pt>
                <c:pt idx="1">
                  <c:v>-2.5067373743259309E-2</c:v>
                </c:pt>
                <c:pt idx="2">
                  <c:v>6.5842983837364255E-2</c:v>
                </c:pt>
                <c:pt idx="3">
                  <c:v>9.623366945790468E-2</c:v>
                </c:pt>
                <c:pt idx="4">
                  <c:v>6.8547498894045114E-2</c:v>
                </c:pt>
                <c:pt idx="5">
                  <c:v>5.1110822270939105E-2</c:v>
                </c:pt>
                <c:pt idx="6">
                  <c:v>5.5413851760522284E-2</c:v>
                </c:pt>
                <c:pt idx="7">
                  <c:v>3.9179486918414996E-2</c:v>
                </c:pt>
                <c:pt idx="8">
                  <c:v>8.5176281986563143E-2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CC9-43BB-BED8-B79B391E9A4B}"/>
            </c:ext>
          </c:extLst>
        </c:ser>
        <c:ser>
          <c:idx val="2"/>
          <c:order val="3"/>
          <c:tx>
            <c:strRef>
              <c:f>VMS!$B$18</c:f>
              <c:strCache>
                <c:ptCount val="1"/>
                <c:pt idx="0">
                  <c:v>Muutus Eesti kokku</c:v>
                </c:pt>
              </c:strCache>
            </c:strRef>
          </c:tx>
          <c:spPr>
            <a:ln w="25400">
              <a:solidFill>
                <a:srgbClr val="92D05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VMS!$C$14:$K$14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VMS!$C$18:$K$18</c:f>
              <c:numCache>
                <c:formatCode>0.0%</c:formatCode>
                <c:ptCount val="9"/>
                <c:pt idx="0">
                  <c:v>-4.8142095443922693E-2</c:v>
                </c:pt>
                <c:pt idx="1">
                  <c:v>-1.9081951361298435E-2</c:v>
                </c:pt>
                <c:pt idx="2">
                  <c:v>5.2222962977676722E-2</c:v>
                </c:pt>
                <c:pt idx="3">
                  <c:v>5.7083766493886398E-2</c:v>
                </c:pt>
                <c:pt idx="4">
                  <c:v>6.5052708434047812E-2</c:v>
                </c:pt>
                <c:pt idx="5">
                  <c:v>6.0022877443722845E-2</c:v>
                </c:pt>
                <c:pt idx="6">
                  <c:v>6.2458592619450082E-2</c:v>
                </c:pt>
                <c:pt idx="7">
                  <c:v>5.6827863163161095E-2</c:v>
                </c:pt>
                <c:pt idx="8">
                  <c:v>7.0255731230626728E-2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CC9-43BB-BED8-B79B391E9A4B}"/>
            </c:ext>
          </c:extLst>
        </c:ser>
        <c:marker val="1"/>
        <c:axId val="64497536"/>
        <c:axId val="64496000"/>
      </c:lineChart>
      <c:catAx>
        <c:axId val="64492672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et-EE"/>
          </a:p>
        </c:txPr>
        <c:crossAx val="64494208"/>
        <c:crosses val="autoZero"/>
        <c:auto val="1"/>
        <c:lblAlgn val="ctr"/>
        <c:lblOffset val="100"/>
      </c:catAx>
      <c:valAx>
        <c:axId val="64494208"/>
        <c:scaling>
          <c:orientation val="minMax"/>
          <c:min val="-0.1"/>
        </c:scaling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et-EE"/>
          </a:p>
        </c:txPr>
        <c:crossAx val="64492672"/>
        <c:crosses val="autoZero"/>
        <c:crossBetween val="between"/>
      </c:valAx>
      <c:valAx>
        <c:axId val="64496000"/>
        <c:scaling>
          <c:orientation val="minMax"/>
        </c:scaling>
        <c:axPos val="r"/>
        <c:numFmt formatCode="0.0%" sourceLinked="1"/>
        <c:tickLblPos val="nextTo"/>
        <c:crossAx val="64497536"/>
        <c:crosses val="max"/>
        <c:crossBetween val="between"/>
      </c:valAx>
      <c:catAx>
        <c:axId val="64497536"/>
        <c:scaling>
          <c:orientation val="minMax"/>
        </c:scaling>
        <c:delete val="1"/>
        <c:axPos val="b"/>
        <c:numFmt formatCode="General" sourceLinked="1"/>
        <c:tickLblPos val="none"/>
        <c:crossAx val="64496000"/>
        <c:crosses val="autoZero"/>
        <c:auto val="1"/>
        <c:lblAlgn val="ctr"/>
        <c:lblOffset val="100"/>
      </c:catAx>
      <c:spPr>
        <a:noFill/>
        <a:ln w="25400">
          <a:noFill/>
        </a:ln>
      </c:spPr>
    </c:plotArea>
    <c:legend>
      <c:legendPos val="b"/>
      <c:spPr>
        <a:noFill/>
        <a:ln w="25400">
          <a:noFill/>
        </a:ln>
      </c:sp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 Nova" panose="020B0504020202020204" pitchFamily="34" charset="0"/>
          <a:ea typeface="Calibri"/>
          <a:cs typeface="Calibri"/>
        </a:defRPr>
      </a:pPr>
      <a:endParaRPr lang="et-EE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t-EE"/>
  <c:chart>
    <c:autoTitleDeleted val="1"/>
    <c:plotArea>
      <c:layout/>
      <c:lineChart>
        <c:grouping val="standard"/>
        <c:ser>
          <c:idx val="0"/>
          <c:order val="0"/>
          <c:tx>
            <c:strRef>
              <c:f>'13-18'!$R$4</c:f>
              <c:strCache>
                <c:ptCount val="1"/>
                <c:pt idx="0">
                  <c:v>PÕHITEGEVUSE TULUD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'13-18'!$S$3:$X$3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'13-18'!$S$4:$X$4</c:f>
              <c:numCache>
                <c:formatCode>#,##0</c:formatCode>
                <c:ptCount val="6"/>
                <c:pt idx="0">
                  <c:v>6348767.6000000006</c:v>
                </c:pt>
                <c:pt idx="1">
                  <c:v>5926429.6800000006</c:v>
                </c:pt>
                <c:pt idx="2">
                  <c:v>6077277.4700000035</c:v>
                </c:pt>
                <c:pt idx="3">
                  <c:v>6477973.2800000003</c:v>
                </c:pt>
                <c:pt idx="4">
                  <c:v>7630425.0300000003</c:v>
                </c:pt>
                <c:pt idx="5">
                  <c:v>7706469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D7-4478-8735-E95FCA0AAF95}"/>
            </c:ext>
          </c:extLst>
        </c:ser>
        <c:ser>
          <c:idx val="1"/>
          <c:order val="1"/>
          <c:tx>
            <c:strRef>
              <c:f>'13-18'!$R$5</c:f>
              <c:strCache>
                <c:ptCount val="1"/>
                <c:pt idx="0">
                  <c:v>PÕHITEGEVUSE KULUD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'13-18'!$S$3:$X$3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'13-18'!$S$5:$X$5</c:f>
              <c:numCache>
                <c:formatCode>#,##0</c:formatCode>
                <c:ptCount val="6"/>
                <c:pt idx="0">
                  <c:v>5319608.1999999993</c:v>
                </c:pt>
                <c:pt idx="1">
                  <c:v>5026326.53</c:v>
                </c:pt>
                <c:pt idx="2">
                  <c:v>5707583.9800000004</c:v>
                </c:pt>
                <c:pt idx="3">
                  <c:v>5898495.3900000006</c:v>
                </c:pt>
                <c:pt idx="4">
                  <c:v>6181335.7200000007</c:v>
                </c:pt>
                <c:pt idx="5">
                  <c:v>7295381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D7-4478-8735-E95FCA0AAF95}"/>
            </c:ext>
          </c:extLst>
        </c:ser>
        <c:ser>
          <c:idx val="2"/>
          <c:order val="2"/>
          <c:tx>
            <c:strRef>
              <c:f>'13-18'!$R$6</c:f>
              <c:strCache>
                <c:ptCount val="1"/>
                <c:pt idx="0">
                  <c:v>PÕHITEGEVUSE TULEM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27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'13-18'!$S$3:$X$3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'13-18'!$S$6:$X$6</c:f>
              <c:numCache>
                <c:formatCode>#,##0</c:formatCode>
                <c:ptCount val="6"/>
                <c:pt idx="0">
                  <c:v>1029159.4000000014</c:v>
                </c:pt>
                <c:pt idx="1">
                  <c:v>900103.15000000049</c:v>
                </c:pt>
                <c:pt idx="2">
                  <c:v>369693.48999999953</c:v>
                </c:pt>
                <c:pt idx="3">
                  <c:v>579477.88999999908</c:v>
                </c:pt>
                <c:pt idx="4">
                  <c:v>1449089.31</c:v>
                </c:pt>
                <c:pt idx="5">
                  <c:v>411088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0D7-4478-8735-E95FCA0AAF95}"/>
            </c:ext>
          </c:extLst>
        </c:ser>
        <c:marker val="1"/>
        <c:axId val="64565248"/>
        <c:axId val="64566784"/>
      </c:lineChart>
      <c:catAx>
        <c:axId val="645652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t-EE"/>
          </a:p>
        </c:txPr>
        <c:crossAx val="64566784"/>
        <c:crosses val="autoZero"/>
        <c:auto val="1"/>
        <c:lblAlgn val="ctr"/>
        <c:lblOffset val="100"/>
      </c:catAx>
      <c:valAx>
        <c:axId val="645667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t-EE"/>
          </a:p>
        </c:txPr>
        <c:crossAx val="6456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t-EE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latin typeface="Arial Nova" panose="020B0504020202020204" pitchFamily="34" charset="0"/>
        </a:defRPr>
      </a:pPr>
      <a:endParaRPr lang="et-EE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t-EE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'13-18'!$R$37</c:f>
              <c:strCache>
                <c:ptCount val="1"/>
                <c:pt idx="0">
                  <c:v>Võlakohustused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'13-18'!$S$36:$X$36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'13-18'!$S$37:$X$37</c:f>
              <c:numCache>
                <c:formatCode>#,##0</c:formatCode>
                <c:ptCount val="6"/>
                <c:pt idx="0">
                  <c:v>889330.01</c:v>
                </c:pt>
                <c:pt idx="1">
                  <c:v>2859816</c:v>
                </c:pt>
                <c:pt idx="2">
                  <c:v>2679925.75</c:v>
                </c:pt>
                <c:pt idx="3">
                  <c:v>2151766.3699999987</c:v>
                </c:pt>
                <c:pt idx="4">
                  <c:v>2717863.9899999998</c:v>
                </c:pt>
                <c:pt idx="5">
                  <c:v>2421885.08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79-4968-BF02-2FCB33726AF2}"/>
            </c:ext>
          </c:extLst>
        </c:ser>
        <c:ser>
          <c:idx val="1"/>
          <c:order val="1"/>
          <c:tx>
            <c:strRef>
              <c:f>'13-18'!$R$38</c:f>
              <c:strCache>
                <c:ptCount val="1"/>
                <c:pt idx="0">
                  <c:v>Likviidsed varad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'13-18'!$S$36:$X$36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'13-18'!$S$38:$X$38</c:f>
              <c:numCache>
                <c:formatCode>#,##0</c:formatCode>
                <c:ptCount val="6"/>
                <c:pt idx="0">
                  <c:v>1726713.26</c:v>
                </c:pt>
                <c:pt idx="1">
                  <c:v>1640653.49</c:v>
                </c:pt>
                <c:pt idx="2">
                  <c:v>1998040.47</c:v>
                </c:pt>
                <c:pt idx="3">
                  <c:v>1980322.51</c:v>
                </c:pt>
                <c:pt idx="4">
                  <c:v>2306444.8499999987</c:v>
                </c:pt>
                <c:pt idx="5">
                  <c:v>1264427.8500000001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79-4968-BF02-2FCB33726AF2}"/>
            </c:ext>
          </c:extLst>
        </c:ser>
        <c:ser>
          <c:idx val="2"/>
          <c:order val="2"/>
          <c:tx>
            <c:strRef>
              <c:f>'13-18'!$R$39</c:f>
              <c:strCache>
                <c:ptCount val="1"/>
                <c:pt idx="0">
                  <c:v>Netovõlakoormus (eurodes)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'13-18'!$S$36:$X$36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'13-18'!$S$39:$X$39</c:f>
              <c:numCache>
                <c:formatCode>#,##0</c:formatCode>
                <c:ptCount val="6"/>
                <c:pt idx="0">
                  <c:v>0</c:v>
                </c:pt>
                <c:pt idx="1">
                  <c:v>1219162.51</c:v>
                </c:pt>
                <c:pt idx="2">
                  <c:v>681885.2799999991</c:v>
                </c:pt>
                <c:pt idx="3">
                  <c:v>171443.86000000002</c:v>
                </c:pt>
                <c:pt idx="4">
                  <c:v>411419.14000000013</c:v>
                </c:pt>
                <c:pt idx="5">
                  <c:v>1157457.23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F79-4968-BF02-2FCB33726AF2}"/>
            </c:ext>
          </c:extLst>
        </c:ser>
        <c:gapWidth val="219"/>
        <c:overlap val="-27"/>
        <c:axId val="64669568"/>
        <c:axId val="64671104"/>
      </c:barChart>
      <c:lineChart>
        <c:grouping val="standard"/>
        <c:ser>
          <c:idx val="3"/>
          <c:order val="3"/>
          <c:tx>
            <c:strRef>
              <c:f>'13-18'!$R$40</c:f>
              <c:strCache>
                <c:ptCount val="1"/>
                <c:pt idx="0">
                  <c:v>Netovõlakoormuse % (eelarves kavandatud)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'13-18'!$S$36:$X$36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'13-18'!$S$40:$X$40</c:f>
              <c:numCache>
                <c:formatCode>0.0%</c:formatCode>
                <c:ptCount val="6"/>
                <c:pt idx="0">
                  <c:v>0</c:v>
                </c:pt>
                <c:pt idx="1">
                  <c:v>0.20571618593810781</c:v>
                </c:pt>
                <c:pt idx="2">
                  <c:v>0.11220242672250409</c:v>
                </c:pt>
                <c:pt idx="3">
                  <c:v>2.6465663347101688E-2</c:v>
                </c:pt>
                <c:pt idx="4">
                  <c:v>5.3918246805709093E-2</c:v>
                </c:pt>
                <c:pt idx="5">
                  <c:v>0.1501929392047123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F79-4968-BF02-2FCB33726AF2}"/>
            </c:ext>
          </c:extLst>
        </c:ser>
        <c:ser>
          <c:idx val="4"/>
          <c:order val="4"/>
          <c:tx>
            <c:strRef>
              <c:f>'13-18'!$R$41</c:f>
              <c:strCache>
                <c:ptCount val="1"/>
                <c:pt idx="0">
                  <c:v>Netovõlakoormuse individuaalne ülemmäär (%) eelarve põhjal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Arial Nova" panose="020B0504020202020204" pitchFamily="34" charset="0"/>
                    <a:ea typeface="+mn-ea"/>
                    <a:cs typeface="+mn-cs"/>
                  </a:defRPr>
                </a:pPr>
                <a:endParaRPr lang="et-EE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'13-18'!$S$36:$X$36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'13-18'!$S$41:$X$41</c:f>
              <c:numCache>
                <c:formatCode>0.0%</c:formatCode>
                <c:ptCount val="6"/>
                <c:pt idx="0">
                  <c:v>0.97262284415640132</c:v>
                </c:pt>
                <c:pt idx="1">
                  <c:v>0.91127697308643352</c:v>
                </c:pt>
                <c:pt idx="2">
                  <c:v>0.60000000000000042</c:v>
                </c:pt>
                <c:pt idx="3">
                  <c:v>0.60000000000000042</c:v>
                </c:pt>
                <c:pt idx="4">
                  <c:v>1</c:v>
                </c:pt>
                <c:pt idx="5">
                  <c:v>0.60000000000000042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F79-4968-BF02-2FCB33726AF2}"/>
            </c:ext>
          </c:extLst>
        </c:ser>
        <c:marker val="1"/>
        <c:axId val="64682624"/>
        <c:axId val="64681088"/>
      </c:lineChart>
      <c:catAx>
        <c:axId val="646695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t-EE"/>
          </a:p>
        </c:txPr>
        <c:crossAx val="64671104"/>
        <c:crosses val="autoZero"/>
        <c:auto val="1"/>
        <c:lblAlgn val="ctr"/>
        <c:lblOffset val="100"/>
      </c:catAx>
      <c:valAx>
        <c:axId val="646711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t-EE"/>
          </a:p>
        </c:txPr>
        <c:crossAx val="64669568"/>
        <c:crosses val="autoZero"/>
        <c:crossBetween val="between"/>
      </c:valAx>
      <c:valAx>
        <c:axId val="64681088"/>
        <c:scaling>
          <c:orientation val="minMax"/>
        </c:scaling>
        <c:axPos val="r"/>
        <c:numFmt formatCode="0.0%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t-EE"/>
          </a:p>
        </c:txPr>
        <c:crossAx val="64682624"/>
        <c:crosses val="max"/>
        <c:crossBetween val="between"/>
      </c:valAx>
      <c:catAx>
        <c:axId val="64682624"/>
        <c:scaling>
          <c:orientation val="minMax"/>
        </c:scaling>
        <c:delete val="1"/>
        <c:axPos val="b"/>
        <c:numFmt formatCode="General" sourceLinked="1"/>
        <c:tickLblPos val="none"/>
        <c:crossAx val="64681088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94869302269785"/>
          <c:w val="0.99959825698928262"/>
          <c:h val="0.1530012147987584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 Nova" panose="020B0504020202020204" pitchFamily="34" charset="0"/>
        </a:defRPr>
      </a:pPr>
      <a:endParaRPr lang="et-EE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fld id="{6680A553-D466-456B-9722-CCE78976A8CA}" type="datetimeFigureOut">
              <a:rPr lang="et-EE"/>
              <a:pPr>
                <a:defRPr/>
              </a:pPr>
              <a:t>31.07.2018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t-E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t-E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fld id="{85A079C2-AC7D-445C-BBD6-B53D7E017E34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33BFD88-A2B7-4FBC-B4E7-788E23894C24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3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EFEE29-EE04-4206-B1F7-69D8C9707534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32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Loomulik iive ca -30.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49232C-9549-4223-BCBA-626C5BD270FA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9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aidi pildi kohatä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Märkmete kohatäid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26627" name="Slaidinumbri kohatä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2B7582-A172-49ED-80F5-AE34F0F34987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10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0EF1F3-24CA-4C16-AFC5-8F537F32D00C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11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aidi pildi kohatä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Märkmete kohatäid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32771" name="Slaidinumbri kohatä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C81485-BED5-4134-B2F8-AE8772012222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14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aidi pildi kohatä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Märkmete kohatäid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34819" name="Slaidinumbri kohatä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0583B7-8906-41C8-A096-1731910869C5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15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Sünnid enam-vähem võrdselt – 14 (Narva-Jõesuu)/16 (Vaivara)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FDB8BF-6C12-43D4-9449-AFD3615017C7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16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0EAA16-9232-40DA-BCAE-1DAF461F46D5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17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aidi pildi kohatä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Märkmete kohatäid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47107" name="Slaidinumbri kohatä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7DB2A3-7316-4119-819A-442EE795FDE6}" type="slidenum">
              <a:rPr lang="et-EE" smtClean="0">
                <a:latin typeface="Gill Sans"/>
                <a:ea typeface="Heiti SC Light"/>
                <a:cs typeface="Heiti SC Light"/>
                <a:sym typeface="Gill Sans"/>
              </a:rPr>
              <a:pPr/>
              <a:t>24</a:t>
            </a:fld>
            <a:endParaRPr lang="et-EE" smtClean="0">
              <a:latin typeface="Gill Sans"/>
              <a:ea typeface="Heiti SC Light"/>
              <a:cs typeface="Heiti SC Light"/>
              <a:sym typeface="Gill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208588" y="6111875"/>
            <a:ext cx="1627187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8"/>
          <p:cNvSpPr>
            <a:spLocks/>
          </p:cNvSpPr>
          <p:nvPr userDrawn="1"/>
        </p:nvSpPr>
        <p:spPr bwMode="auto">
          <a:xfrm>
            <a:off x="263525" y="6400800"/>
            <a:ext cx="21605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defRPr/>
            </a:pPr>
            <a:r>
              <a:rPr lang="en-US" altLang="en-US" sz="1400" dirty="0">
                <a:solidFill>
                  <a:srgbClr val="A5A5A5"/>
                </a:solidFill>
                <a:latin typeface="Lato" charset="0"/>
                <a:ea typeface="Lato" charset="0"/>
                <a:cs typeface="Lato" charset="0"/>
                <a:sym typeface="Calibri" charset="0"/>
              </a:rPr>
              <a:t>Cumulus Consulting OÜ</a:t>
            </a:r>
          </a:p>
        </p:txBody>
      </p:sp>
      <p:sp>
        <p:nvSpPr>
          <p:cNvPr id="6" name="Rectangle 9"/>
          <p:cNvSpPr>
            <a:spLocks/>
          </p:cNvSpPr>
          <p:nvPr userDrawn="1"/>
        </p:nvSpPr>
        <p:spPr bwMode="auto">
          <a:xfrm>
            <a:off x="9621838" y="6400800"/>
            <a:ext cx="2159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>
              <a:defRPr/>
            </a:pPr>
            <a:r>
              <a:rPr lang="en-US" altLang="en-US" sz="1400" dirty="0">
                <a:solidFill>
                  <a:srgbClr val="A5A5A5"/>
                </a:solidFill>
                <a:latin typeface="Lato" charset="0"/>
                <a:ea typeface="Lato" charset="0"/>
                <a:cs typeface="Lato" charset="0"/>
                <a:sym typeface="Calibri" charset="0"/>
              </a:rPr>
              <a:t>www.cumulus.ee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352" y="1122363"/>
            <a:ext cx="11518106" cy="2387600"/>
          </a:xfrm>
        </p:spPr>
        <p:txBody>
          <a:bodyPr anchor="b">
            <a:normAutofit/>
          </a:bodyPr>
          <a:lstStyle>
            <a:lvl1pPr algn="ctr">
              <a:defRPr sz="4000" b="0" i="0"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title</a:t>
            </a:r>
            <a:r>
              <a:rPr lang="et-EE" dirty="0"/>
              <a:t> </a:t>
            </a:r>
            <a:r>
              <a:rPr lang="et-EE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3352" y="3602038"/>
            <a:ext cx="11518106" cy="1655762"/>
          </a:xfrm>
        </p:spPr>
        <p:txBody>
          <a:bodyPr>
            <a:normAutofit/>
          </a:bodyPr>
          <a:lstStyle>
            <a:lvl1pPr marL="0" indent="0" algn="ctr">
              <a:buNone/>
              <a:defRPr sz="3000" b="0" i="0">
                <a:solidFill>
                  <a:srgbClr val="11BBFF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subtitle</a:t>
            </a:r>
            <a:r>
              <a:rPr lang="et-EE" dirty="0"/>
              <a:t> </a:t>
            </a:r>
            <a:r>
              <a:rPr lang="et-EE" dirty="0" err="1"/>
              <a:t>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9C34F-9F29-405C-B774-58E92A94C83F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8325-FDA9-4BC5-A765-01B2D11959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26EA-AE78-4506-B034-267F06D00FD3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2ECF3-4FE0-47AB-8EA7-9D754073BC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208588" y="6111875"/>
            <a:ext cx="1627187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/>
          </p:cNvSpPr>
          <p:nvPr userDrawn="1"/>
        </p:nvSpPr>
        <p:spPr bwMode="auto">
          <a:xfrm>
            <a:off x="263525" y="6400800"/>
            <a:ext cx="21605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defRPr/>
            </a:pPr>
            <a:r>
              <a:rPr lang="en-US" altLang="en-US" sz="1400" dirty="0">
                <a:solidFill>
                  <a:srgbClr val="A5A5A5"/>
                </a:solidFill>
                <a:latin typeface="Lato" charset="0"/>
                <a:ea typeface="Lato" charset="0"/>
                <a:cs typeface="Lato" charset="0"/>
                <a:sym typeface="Calibri" charset="0"/>
              </a:rPr>
              <a:t>Cumulus Consulting OÜ</a:t>
            </a:r>
          </a:p>
        </p:txBody>
      </p:sp>
      <p:sp>
        <p:nvSpPr>
          <p:cNvPr id="6" name="Rectangle 8"/>
          <p:cNvSpPr>
            <a:spLocks/>
          </p:cNvSpPr>
          <p:nvPr userDrawn="1"/>
        </p:nvSpPr>
        <p:spPr bwMode="auto">
          <a:xfrm>
            <a:off x="9621838" y="6400800"/>
            <a:ext cx="2159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>
              <a:defRPr/>
            </a:pPr>
            <a:r>
              <a:rPr lang="en-US" altLang="en-US" sz="1400" dirty="0">
                <a:solidFill>
                  <a:srgbClr val="A5A5A5"/>
                </a:solidFill>
                <a:latin typeface="Lato" charset="0"/>
                <a:ea typeface="Lato" charset="0"/>
                <a:cs typeface="Lato" charset="0"/>
                <a:sym typeface="Calibri" charset="0"/>
              </a:rPr>
              <a:t>www.cumulus.ee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52" y="365125"/>
            <a:ext cx="11518106" cy="1325563"/>
          </a:xfrm>
        </p:spPr>
        <p:txBody>
          <a:bodyPr>
            <a:normAutofit/>
          </a:bodyPr>
          <a:lstStyle>
            <a:lvl1pPr algn="just">
              <a:defRPr sz="3600" b="0" i="0">
                <a:solidFill>
                  <a:srgbClr val="11BBFF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t-EE" altLang="en-US" dirty="0" err="1">
                <a:sym typeface="Lato Light" charset="0"/>
              </a:rPr>
              <a:t>Klõpsake tiitlilaadi muutmiseks</a:t>
            </a:r>
            <a:endParaRPr lang="en-US" altLang="en-US" dirty="0">
              <a:sym typeface="Lato Light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1825625"/>
            <a:ext cx="11518106" cy="4351338"/>
          </a:xfrm>
        </p:spPr>
        <p:txBody>
          <a:bodyPr/>
          <a:lstStyle>
            <a:lvl1pPr>
              <a:buClr>
                <a:srgbClr val="11BBFF"/>
              </a:buClr>
              <a:defRPr b="0" i="0">
                <a:latin typeface="Lato" charset="0"/>
                <a:ea typeface="Lato" charset="0"/>
                <a:cs typeface="Lato" charset="0"/>
              </a:defRPr>
            </a:lvl1pPr>
            <a:lvl2pPr>
              <a:buClr>
                <a:srgbClr val="11BBFF"/>
              </a:buClr>
              <a:defRPr b="0" i="0">
                <a:latin typeface="Lato" charset="0"/>
                <a:ea typeface="Lato" charset="0"/>
                <a:cs typeface="Lato" charset="0"/>
              </a:defRPr>
            </a:lvl2pPr>
            <a:lvl3pPr>
              <a:buClr>
                <a:srgbClr val="11BBFF"/>
              </a:buClr>
              <a:defRPr b="0" i="0">
                <a:latin typeface="Lato" charset="0"/>
                <a:ea typeface="Lato" charset="0"/>
                <a:cs typeface="Lato" charset="0"/>
              </a:defRPr>
            </a:lvl3pPr>
            <a:lvl4pPr>
              <a:buClr>
                <a:srgbClr val="11BBFF"/>
              </a:buClr>
              <a:defRPr b="0" i="0">
                <a:latin typeface="Lato" charset="0"/>
                <a:ea typeface="Lato" charset="0"/>
                <a:cs typeface="Lato" charset="0"/>
              </a:defRPr>
            </a:lvl4pPr>
            <a:lvl5pPr>
              <a:buClr>
                <a:srgbClr val="11BBFF"/>
              </a:buClr>
              <a:defRPr b="0" i="0">
                <a:latin typeface="Lato" charset="0"/>
                <a:ea typeface="Lato" charset="0"/>
                <a:cs typeface="Lato" charset="0"/>
              </a:defRPr>
            </a:lvl5pPr>
          </a:lstStyle>
          <a:p>
            <a:pPr lvl="0"/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text</a:t>
            </a:r>
            <a:r>
              <a:rPr lang="et-EE" dirty="0"/>
              <a:t> </a:t>
            </a:r>
            <a:r>
              <a:rPr lang="et-EE" dirty="0" err="1"/>
              <a:t>styles</a:t>
            </a:r>
            <a:endParaRPr lang="et-EE" dirty="0"/>
          </a:p>
          <a:p>
            <a:pPr lvl="1"/>
            <a:r>
              <a:rPr lang="et-EE" dirty="0" err="1"/>
              <a:t>Second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2"/>
            <a:r>
              <a:rPr lang="et-EE" dirty="0" err="1"/>
              <a:t>Third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3"/>
            <a:r>
              <a:rPr lang="et-EE" dirty="0" err="1"/>
              <a:t>Fourth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4"/>
            <a:r>
              <a:rPr lang="et-EE" dirty="0" err="1"/>
              <a:t>Fifth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E401-12F7-4113-90E2-83110C7F3979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C65B2-0E3A-46A0-9A20-37A7972CF9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E913F-6A0C-49DF-B3D1-A8CF91C61C1E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5D008-0305-49E5-B3EB-C4A64C1EEC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26DAE-B5A7-4AD0-BB3B-9321F64D4F58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93EBB-D312-4B5D-8064-66274B8003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D196A-26F5-442B-9C5A-B9F50A905BE8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5FF80-9BC7-4582-831E-7B29DFFDD4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B29DC-D1E5-4786-9EE7-4256BE103603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80B3F-09FF-4534-ADC3-C004A36FD6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4B96-7A06-482E-A68D-A3B05E5E47B0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78E22-72C4-4DE8-9739-F8C1F59BC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t-EE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2663-0621-464F-BC18-B190F71779B8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1C08-321A-496C-9429-AA884E7729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fld id="{ECD15232-E669-4D18-90E4-9EE1FA182DC5}" type="datetimeFigureOut">
              <a:rPr lang="en-US"/>
              <a:pPr>
                <a:defRPr/>
              </a:pPr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  <a:ea typeface="Heiti SC Light" charset="-122"/>
                <a:cs typeface="Heiti SC Light" charset="-122"/>
                <a:sym typeface="Gill Sans" charset="0"/>
              </a:defRPr>
            </a:lvl1pPr>
          </a:lstStyle>
          <a:p>
            <a:pPr>
              <a:defRPr/>
            </a:pPr>
            <a:fld id="{E2665ECD-E464-4414-9400-11EBDE8FE7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21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Pealkiri 3"/>
          <p:cNvSpPr>
            <a:spLocks noGrp="1"/>
          </p:cNvSpPr>
          <p:nvPr>
            <p:ph type="ctrTitle"/>
          </p:nvPr>
        </p:nvSpPr>
        <p:spPr>
          <a:xfrm>
            <a:off x="263525" y="1628775"/>
            <a:ext cx="11517313" cy="2387600"/>
          </a:xfrm>
        </p:spPr>
        <p:txBody>
          <a:bodyPr/>
          <a:lstStyle/>
          <a:p>
            <a:pPr eaLnBrk="1" hangingPunct="1"/>
            <a:r>
              <a:rPr lang="et-EE" smtClean="0">
                <a:latin typeface="Arial" charset="0"/>
                <a:ea typeface="Lato"/>
                <a:cs typeface="Arial" charset="0"/>
              </a:rPr>
              <a:t/>
            </a:r>
            <a:br>
              <a:rPr lang="et-EE" smtClean="0">
                <a:latin typeface="Arial" charset="0"/>
                <a:ea typeface="Lato"/>
                <a:cs typeface="Arial" charset="0"/>
              </a:rPr>
            </a:br>
            <a:r>
              <a:rPr lang="et-EE" smtClean="0">
                <a:latin typeface="Arial" charset="0"/>
                <a:ea typeface="Lato"/>
                <a:cs typeface="Arial" charset="0"/>
              </a:rPr>
              <a:t>Narva-Jõesuu linn: </a:t>
            </a:r>
            <a:br>
              <a:rPr lang="et-EE" smtClean="0">
                <a:latin typeface="Arial" charset="0"/>
                <a:ea typeface="Lato"/>
                <a:cs typeface="Arial" charset="0"/>
              </a:rPr>
            </a:br>
            <a:r>
              <a:rPr lang="et-EE" smtClean="0">
                <a:latin typeface="Arial" charset="0"/>
                <a:ea typeface="Lato"/>
                <a:cs typeface="Arial" charset="0"/>
              </a:rPr>
              <a:t>ülevaade numbritest</a:t>
            </a:r>
          </a:p>
        </p:txBody>
      </p:sp>
      <p:sp>
        <p:nvSpPr>
          <p:cNvPr id="14338" name="Alapealkiri 4"/>
          <p:cNvSpPr>
            <a:spLocks noGrp="1"/>
          </p:cNvSpPr>
          <p:nvPr>
            <p:ph type="subTitle" idx="1"/>
          </p:nvPr>
        </p:nvSpPr>
        <p:spPr>
          <a:xfrm>
            <a:off x="263525" y="4581525"/>
            <a:ext cx="11517313" cy="747713"/>
          </a:xfrm>
        </p:spPr>
        <p:txBody>
          <a:bodyPr/>
          <a:lstStyle/>
          <a:p>
            <a:pPr eaLnBrk="1" hangingPunct="1"/>
            <a:r>
              <a:rPr lang="en-US" smtClean="0">
                <a:latin typeface="Lato"/>
                <a:ea typeface="Lato"/>
                <a:cs typeface="Lato"/>
              </a:rPr>
              <a:t>19. juuni 2018</a:t>
            </a:r>
            <a:endParaRPr lang="et-EE" smtClean="0">
              <a:latin typeface="Lato"/>
              <a:ea typeface="Lato"/>
              <a:cs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n-US" smtClean="0">
                <a:latin typeface="Lato"/>
                <a:ea typeface="Lato"/>
                <a:cs typeface="Lato"/>
              </a:rPr>
              <a:t>Sugude suhe</a:t>
            </a:r>
            <a:endParaRPr lang="et-EE" smtClean="0">
              <a:latin typeface="Lato"/>
              <a:ea typeface="Lato"/>
              <a:cs typeface="Lato"/>
            </a:endParaRPr>
          </a:p>
        </p:txBody>
      </p:sp>
      <p:graphicFrame>
        <p:nvGraphicFramePr>
          <p:cNvPr id="25602" name="Sisu kohatäide 4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25602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687388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Sooline vanusjaotus 1.01.2018</a:t>
            </a:r>
          </a:p>
        </p:txBody>
      </p:sp>
      <p:graphicFrame>
        <p:nvGraphicFramePr>
          <p:cNvPr id="27650" name="Sisu kohatäide 4"/>
          <p:cNvGraphicFramePr>
            <a:graphicFrameLocks noGrp="1"/>
          </p:cNvGraphicFramePr>
          <p:nvPr>
            <p:ph idx="1"/>
          </p:nvPr>
        </p:nvGraphicFramePr>
        <p:xfrm>
          <a:off x="212725" y="1074738"/>
          <a:ext cx="11618913" cy="5153025"/>
        </p:xfrm>
        <a:graphic>
          <a:graphicData uri="http://schemas.openxmlformats.org/presentationml/2006/ole">
            <p:oleObj spid="_x0000_s27650" r:id="rId4" imgW="11619983" imgH="5157663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algn="l" eaLnBrk="1" hangingPunct="1"/>
            <a:r>
              <a:rPr lang="et-EE" smtClean="0">
                <a:latin typeface="Lato"/>
                <a:ea typeface="Lato"/>
                <a:cs typeface="Lato"/>
              </a:rPr>
              <a:t>Elanike arv Ida-Viru maakonna omavalitsustes 2013/2018</a:t>
            </a:r>
          </a:p>
        </p:txBody>
      </p:sp>
      <p:graphicFrame>
        <p:nvGraphicFramePr>
          <p:cNvPr id="29698" name="Chart 1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29698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Vanuserühmad Ida-Viru maakonna omavalitsustes 2018</a:t>
            </a:r>
          </a:p>
        </p:txBody>
      </p:sp>
      <p:graphicFrame>
        <p:nvGraphicFramePr>
          <p:cNvPr id="30722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30722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Rahvaarvu muutus asustusüksustes 2013/2018</a:t>
            </a:r>
          </a:p>
        </p:txBody>
      </p:sp>
      <p:graphicFrame>
        <p:nvGraphicFramePr>
          <p:cNvPr id="5" name="Sisu kohatäide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7988" y="1484313"/>
          <a:ext cx="6553200" cy="4681537"/>
        </p:xfrm>
        <a:graphic>
          <a:graphicData uri="http://schemas.openxmlformats.org/drawingml/2006/table">
            <a:tbl>
              <a:tblPr/>
              <a:tblGrid>
                <a:gridCol w="2244916">
                  <a:extLst>
                    <a:ext uri="{9D8B030D-6E8A-4147-A177-3AD203B41FA5}"/>
                  </a:extLst>
                </a:gridCol>
                <a:gridCol w="1456162">
                  <a:extLst>
                    <a:ext uri="{9D8B030D-6E8A-4147-A177-3AD203B41FA5}"/>
                  </a:extLst>
                </a:gridCol>
                <a:gridCol w="1425825">
                  <a:extLst>
                    <a:ext uri="{9D8B030D-6E8A-4147-A177-3AD203B41FA5}"/>
                  </a:extLst>
                </a:gridCol>
                <a:gridCol w="1425825">
                  <a:extLst>
                    <a:ext uri="{9D8B030D-6E8A-4147-A177-3AD203B41FA5}"/>
                  </a:extLst>
                </a:gridCol>
              </a:tblGrid>
              <a:tr h="300519">
                <a:tc>
                  <a:txBody>
                    <a:bodyPr/>
                    <a:lstStyle/>
                    <a:p>
                      <a:pPr algn="l" fontAlgn="t"/>
                      <a:r>
                        <a:rPr lang="et-EE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Asustusüksus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Rahvaarv 2013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Rahvaarv 2018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Muutus 2013-2018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Arumäe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Auvere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Hiiemetsa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Hundinurga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Kudruküla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Laagna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Meriküla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Mustanina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KOV täpsusega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Narva-Jõesuu linn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2896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2749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-147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Olgina alevik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Peeterristi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Perjatsi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Pimestiku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Puhkova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Sinimäe alevik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Sirgala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Soldina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Sõtke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Tõrvajõe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Udria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Vaivara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Viivikonna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-107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Vodava küla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66964">
                <a:tc>
                  <a:txBody>
                    <a:bodyPr/>
                    <a:lstStyle/>
                    <a:p>
                      <a:pPr algn="l" fontAlgn="b"/>
                      <a:r>
                        <a:rPr lang="et-EE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Kokku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4617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4828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Õpilaste arv koolides 2013-2018</a:t>
            </a:r>
          </a:p>
        </p:txBody>
      </p:sp>
      <p:graphicFrame>
        <p:nvGraphicFramePr>
          <p:cNvPr id="33794" name="Chart 1"/>
          <p:cNvGraphicFramePr>
            <a:graphicFrameLocks noGrp="1" noChangeAspect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33794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Õpilaste arv koolides kooliastmetes  2018</a:t>
            </a:r>
          </a:p>
        </p:txBody>
      </p:sp>
      <p:graphicFrame>
        <p:nvGraphicFramePr>
          <p:cNvPr id="35842" name="Chart 2"/>
          <p:cNvGraphicFramePr>
            <a:graphicFrameLocks noGrp="1" noChangeAspect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35842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Õpilaste arvu muutus kooliastmetes 2013/2018</a:t>
            </a:r>
          </a:p>
        </p:txBody>
      </p:sp>
      <p:graphicFrame>
        <p:nvGraphicFramePr>
          <p:cNvPr id="37890" name="Chart 6"/>
          <p:cNvGraphicFramePr>
            <a:graphicFrameLocks noGrp="1" noChangeAspect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37890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Laste arv lasteaedades 2013-2018</a:t>
            </a:r>
          </a:p>
        </p:txBody>
      </p:sp>
      <p:graphicFrame>
        <p:nvGraphicFramePr>
          <p:cNvPr id="39938" name="Chart 4"/>
          <p:cNvGraphicFramePr>
            <a:graphicFrameLocks noGrp="1" noChangeAspect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39938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Lasteaialaste ja rühmade arv 2013-2018</a:t>
            </a:r>
          </a:p>
        </p:txBody>
      </p:sp>
      <p:graphicFrame>
        <p:nvGraphicFramePr>
          <p:cNvPr id="40962" name="Chart 5"/>
          <p:cNvGraphicFramePr>
            <a:graphicFrameLocks noGrp="1" noChangeAspect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40962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Teemad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263525" y="1825625"/>
            <a:ext cx="11517313" cy="4351338"/>
          </a:xfrm>
        </p:spPr>
        <p:txBody>
          <a:bodyPr/>
          <a:lstStyle/>
          <a:p>
            <a:pPr eaLnBrk="1" hangingPunct="1"/>
            <a:r>
              <a:rPr lang="et-EE" smtClean="0">
                <a:latin typeface="Arial" charset="0"/>
                <a:ea typeface="Lato"/>
                <a:cs typeface="Arial" charset="0"/>
              </a:rPr>
              <a:t>Rahvastik</a:t>
            </a:r>
          </a:p>
          <a:p>
            <a:pPr eaLnBrk="1" hangingPunct="1"/>
            <a:r>
              <a:rPr lang="et-EE" smtClean="0">
                <a:latin typeface="Arial" charset="0"/>
                <a:ea typeface="Lato"/>
                <a:cs typeface="Arial" charset="0"/>
              </a:rPr>
              <a:t>Haridus</a:t>
            </a:r>
          </a:p>
          <a:p>
            <a:pPr eaLnBrk="1" hangingPunct="1"/>
            <a:r>
              <a:rPr lang="et-EE" smtClean="0">
                <a:latin typeface="Arial" charset="0"/>
                <a:ea typeface="Lato"/>
                <a:cs typeface="Arial" charset="0"/>
              </a:rPr>
              <a:t>Finantsid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Õpilaste arv Narva-Jõesuu Laste Muusikakoolis</a:t>
            </a:r>
          </a:p>
        </p:txBody>
      </p:sp>
      <p:graphicFrame>
        <p:nvGraphicFramePr>
          <p:cNvPr id="41986" name="Chart 4"/>
          <p:cNvGraphicFramePr>
            <a:graphicFrameLocks noGrp="1" noChangeAspect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41986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n-US" smtClean="0">
                <a:latin typeface="Lato"/>
                <a:ea typeface="Lato"/>
                <a:cs typeface="Lato"/>
              </a:rPr>
              <a:t>Kõlvikud maakatastris</a:t>
            </a:r>
            <a:endParaRPr lang="et-EE" smtClean="0">
              <a:latin typeface="Lato"/>
              <a:ea typeface="Lato"/>
              <a:cs typeface="Lato"/>
            </a:endParaRPr>
          </a:p>
        </p:txBody>
      </p:sp>
      <p:graphicFrame>
        <p:nvGraphicFramePr>
          <p:cNvPr id="43010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43010" r:id="rId3" imgW="11619983" imgH="4456562" progId="Excel.Chart.8">
              <p:embed/>
            </p:oleObj>
          </a:graphicData>
        </a:graphic>
      </p:graphicFrame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n-US" smtClean="0">
                <a:latin typeface="Lato"/>
                <a:ea typeface="Lato"/>
                <a:cs typeface="Lato"/>
              </a:rPr>
              <a:t>Sihtotstarbed maakatastris</a:t>
            </a:r>
            <a:endParaRPr lang="et-EE" smtClean="0">
              <a:latin typeface="Lato"/>
              <a:ea typeface="Lato"/>
              <a:cs typeface="Lato"/>
            </a:endParaRPr>
          </a:p>
        </p:txBody>
      </p:sp>
      <p:graphicFrame>
        <p:nvGraphicFramePr>
          <p:cNvPr id="44034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44034" r:id="rId3" imgW="11619983" imgH="4456562" progId="Excel.Chart.8">
              <p:embed/>
            </p:oleObj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Kohalikud teed teeregistris</a:t>
            </a:r>
          </a:p>
        </p:txBody>
      </p:sp>
      <p:graphicFrame>
        <p:nvGraphicFramePr>
          <p:cNvPr id="45058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45058" r:id="rId3" imgW="11619983" imgH="4456562" progId="Excel.Chart.8">
              <p:embed/>
            </p:oleObj>
          </a:graphicData>
        </a:graphic>
      </p:graphicFrame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Tulumaksu laekumine</a:t>
            </a:r>
          </a:p>
        </p:txBody>
      </p:sp>
      <p:graphicFrame>
        <p:nvGraphicFramePr>
          <p:cNvPr id="46082" name="Chart 1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46082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algn="l" eaLnBrk="1" hangingPunct="1"/>
            <a:r>
              <a:rPr lang="et-EE" smtClean="0">
                <a:latin typeface="Lato"/>
                <a:ea typeface="Lato"/>
                <a:cs typeface="Lato"/>
              </a:rPr>
              <a:t>Hõive muutus</a:t>
            </a:r>
            <a:br>
              <a:rPr lang="et-EE" smtClean="0">
                <a:latin typeface="Lato"/>
                <a:ea typeface="Lato"/>
                <a:cs typeface="Lato"/>
              </a:rPr>
            </a:br>
            <a:endParaRPr lang="et-EE" smtClean="0">
              <a:latin typeface="Lato"/>
              <a:ea typeface="Lato"/>
              <a:cs typeface="Lato"/>
            </a:endParaRPr>
          </a:p>
        </p:txBody>
      </p:sp>
      <p:graphicFrame>
        <p:nvGraphicFramePr>
          <p:cNvPr id="4" name="Chart 1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525" y="1825625"/>
          <a:ext cx="1151731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Maksumaksjate osakaal</a:t>
            </a:r>
          </a:p>
        </p:txBody>
      </p:sp>
      <p:graphicFrame>
        <p:nvGraphicFramePr>
          <p:cNvPr id="4" name="Chart 1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525" y="1825625"/>
          <a:ext cx="1151731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t-EE" dirty="0"/>
              <a:t>Maksumaksja keskmine brutotul</a:t>
            </a:r>
            <a:r>
              <a:rPr lang="en-US" dirty="0"/>
              <a:t/>
            </a:r>
            <a:br>
              <a:rPr lang="en-US" dirty="0"/>
            </a:b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graphicFrame>
        <p:nvGraphicFramePr>
          <p:cNvPr id="4" name="Chart 1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525" y="1825625"/>
          <a:ext cx="1151731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Maksumaksja</a:t>
            </a:r>
            <a:r>
              <a:rPr lang="en-US" dirty="0"/>
              <a:t> </a:t>
            </a:r>
            <a:r>
              <a:rPr lang="en-US" dirty="0" err="1"/>
              <a:t>keskmise</a:t>
            </a:r>
            <a:r>
              <a:rPr lang="en-US" dirty="0"/>
              <a:t> </a:t>
            </a:r>
            <a:r>
              <a:rPr lang="en-US" dirty="0" err="1"/>
              <a:t>brutotulu</a:t>
            </a:r>
            <a:r>
              <a:rPr lang="en-US" dirty="0"/>
              <a:t> e</a:t>
            </a:r>
            <a:r>
              <a:rPr lang="et-EE" dirty="0" err="1"/>
              <a:t>rinevus</a:t>
            </a:r>
            <a:r>
              <a:rPr lang="et-EE" dirty="0"/>
              <a:t> võrreldes ühinenud omavalitsuse </a:t>
            </a:r>
            <a:r>
              <a:rPr lang="et-EE" dirty="0" err="1"/>
              <a:t>keskmiseg</a:t>
            </a:r>
            <a:r>
              <a:rPr lang="en-US" dirty="0"/>
              <a:t>a</a:t>
            </a:r>
            <a:br>
              <a:rPr lang="en-US" dirty="0"/>
            </a:b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graphicFrame>
        <p:nvGraphicFramePr>
          <p:cNvPr id="51202" name="Sisu kohatäide 4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51202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n-US" smtClean="0">
                <a:latin typeface="Lato"/>
                <a:ea typeface="Lato"/>
                <a:cs typeface="Lato"/>
              </a:rPr>
              <a:t>Ettevõtted Narva-Jõesuu linnas 04.2018</a:t>
            </a:r>
            <a:endParaRPr lang="et-EE" smtClean="0">
              <a:latin typeface="Lato"/>
              <a:ea typeface="Lato"/>
              <a:cs typeface="Lato"/>
            </a:endParaRPr>
          </a:p>
        </p:txBody>
      </p:sp>
      <p:graphicFrame>
        <p:nvGraphicFramePr>
          <p:cNvPr id="5" name="Sisu kohatäide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525" y="1690688"/>
          <a:ext cx="11517313" cy="4748212"/>
        </p:xfrm>
        <a:graphic>
          <a:graphicData uri="http://schemas.openxmlformats.org/drawingml/2006/table">
            <a:tbl>
              <a:tblPr/>
              <a:tblGrid>
                <a:gridCol w="4891252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  <a:gridCol w="946693">
                  <a:extLst>
                    <a:ext uri="{9D8B030D-6E8A-4147-A177-3AD203B41FA5}"/>
                  </a:extLst>
                </a:gridCol>
              </a:tblGrid>
              <a:tr h="724918">
                <a:tc>
                  <a:txBody>
                    <a:bodyPr/>
                    <a:lstStyle/>
                    <a:p>
                      <a:pPr algn="ct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TEGEVUSALA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1200" b="1" i="0" u="none" strike="noStrike" dirty="0" err="1">
                          <a:effectLst/>
                          <a:latin typeface="Arial Nova" panose="020B0504020202020204" pitchFamily="34" charset="0"/>
                        </a:rPr>
                        <a:t>Keskmine</a:t>
                      </a:r>
                      <a:r>
                        <a:rPr lang="fi-FI" sz="1200" b="1" i="0" u="none" strike="noStrike" dirty="0">
                          <a:effectLst/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fi-FI" sz="1200" b="1" i="0" u="none" strike="noStrike" dirty="0" err="1">
                          <a:effectLst/>
                          <a:latin typeface="Arial Nova" panose="020B0504020202020204" pitchFamily="34" charset="0"/>
                        </a:rPr>
                        <a:t>palk</a:t>
                      </a:r>
                      <a:r>
                        <a:rPr lang="fi-FI" sz="1200" b="1" i="0" u="none" strike="noStrike" dirty="0">
                          <a:effectLst/>
                          <a:latin typeface="Arial Nova" panose="020B0504020202020204" pitchFamily="34" charset="0"/>
                        </a:rPr>
                        <a:t> N-J </a:t>
                      </a:r>
                      <a:r>
                        <a:rPr lang="fi-FI" sz="1200" b="1" i="0" u="none" strike="noStrike" dirty="0" err="1">
                          <a:effectLst/>
                          <a:latin typeface="Arial Nova" panose="020B0504020202020204" pitchFamily="34" charset="0"/>
                        </a:rPr>
                        <a:t>linnas</a:t>
                      </a:r>
                      <a:endParaRPr lang="fi-FI" sz="1200" b="1" i="0" u="none" strike="noStrike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Keskmine palk Eestis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1200" b="1" i="0" u="none" strike="noStrike">
                          <a:effectLst/>
                          <a:latin typeface="Arial Nova" panose="020B0504020202020204" pitchFamily="34" charset="0"/>
                        </a:rPr>
                        <a:t>Juriidiliste isikute arv N-J linnas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1200" b="1" i="0" u="none" strike="noStrike">
                          <a:effectLst/>
                          <a:latin typeface="Arial Nova" panose="020B0504020202020204" pitchFamily="34" charset="0"/>
                        </a:rPr>
                        <a:t>Tegutsevate ettevõtete arv N-J linnas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Töötajatega ettevõtete arv N-J linnas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Käive kokku (eurodes)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Töötajate arv N-J linnas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362459">
                <a:tc>
                  <a:txBody>
                    <a:bodyPr/>
                    <a:lstStyle/>
                    <a:p>
                      <a:pPr algn="l" fontAlgn="t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ELEKTRIENERGIA, GAASI, AURU JA KONDITSIONEERITUD ÕHUGA VARUSTAMINE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2 425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2 634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247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834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MAJUTUS JA TOITLUSTUS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745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823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721 226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264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362459">
                <a:tc>
                  <a:txBody>
                    <a:bodyPr/>
                    <a:lstStyle/>
                    <a:p>
                      <a:pPr algn="l" fontAlgn="t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AVALIK HALDUS JA RIIGIKAITSE; KOHUSTUSLIK SOTSIAALKINDLUSTUS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766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1 270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217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TÖÖTLEV TÖÖSTUS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645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1 218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268 689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TERVISHOID JA SOTSIAALHOOLEKANNE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671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1 387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VEONDUS JA LAONDUS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1 189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362 036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36245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HALDUS- JA ABITEGEVUSED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1 086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149 749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341138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HULGI- JA JAEKAUBANDUS; MOOTORSÕIDUKITE JA MOOTORRATASTE REMONT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647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1 124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1 222 977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MUUD TEENINDAVAD TEGEVUSED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654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944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1 421 496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EHITUS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665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1 147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94 537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PÕLLUMAJANDUS, METSAMAJANDUS JA KALAPÜÜK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731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992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51 571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KUTSE-, TEADUS- JA TEHNIKAALANE TEGEVUS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1 432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3 672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KINNISVARAALANE TEGEVUS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779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808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147 753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HARIDUS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603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1 248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5 641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INFO JA SIDE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578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2 092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11 074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36245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FINANTS- JA KINDLUSTUSTEGEVUS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508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2 267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6 000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81229"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KOKKU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376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119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97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1" i="0" u="none" strike="noStrike">
                          <a:effectLst/>
                          <a:latin typeface="Arial Nova" panose="020B0504020202020204" pitchFamily="34" charset="0"/>
                        </a:rPr>
                        <a:t>4 466 668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t-EE" sz="1200" b="1" i="0" u="none" strike="noStrike" dirty="0">
                          <a:effectLst/>
                          <a:latin typeface="Arial Nova" panose="020B0504020202020204" pitchFamily="34" charset="0"/>
                        </a:rPr>
                        <a:t>1 706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Elanike arv ja muutus 2003-2018</a:t>
            </a:r>
          </a:p>
        </p:txBody>
      </p:sp>
      <p:graphicFrame>
        <p:nvGraphicFramePr>
          <p:cNvPr id="16386" name="Sisu kohatäide 4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16386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Tulude struktuur eelarves 2013-2018</a:t>
            </a:r>
          </a:p>
        </p:txBody>
      </p:sp>
      <p:graphicFrame>
        <p:nvGraphicFramePr>
          <p:cNvPr id="53250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53250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Kulude struktuur eelarves 2013-2018</a:t>
            </a:r>
          </a:p>
        </p:txBody>
      </p:sp>
      <p:graphicFrame>
        <p:nvGraphicFramePr>
          <p:cNvPr id="54274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54274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Põhitegevus 2013-2018</a:t>
            </a:r>
          </a:p>
        </p:txBody>
      </p:sp>
      <p:graphicFrame>
        <p:nvGraphicFramePr>
          <p:cNvPr id="5" name="Sisu kohatäide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525" y="1825625"/>
          <a:ext cx="1151731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Netovõlakoormus</a:t>
            </a:r>
          </a:p>
        </p:txBody>
      </p:sp>
      <p:graphicFrame>
        <p:nvGraphicFramePr>
          <p:cNvPr id="4" name="Sisu kohatäide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525" y="1825625"/>
          <a:ext cx="1151731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Rahvaarvu muutus piirkondades 2013/2018</a:t>
            </a:r>
          </a:p>
        </p:txBody>
      </p:sp>
      <p:graphicFrame>
        <p:nvGraphicFramePr>
          <p:cNvPr id="18434" name="Chart 1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18434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Rahvastik vanuserühmades 2018</a:t>
            </a:r>
          </a:p>
        </p:txBody>
      </p:sp>
      <p:graphicFrame>
        <p:nvGraphicFramePr>
          <p:cNvPr id="19458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19458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algn="l" eaLnBrk="1" hangingPunct="1"/>
            <a:r>
              <a:rPr lang="et-EE" smtClean="0">
                <a:latin typeface="Lato"/>
                <a:ea typeface="Lato"/>
                <a:cs typeface="Lato"/>
              </a:rPr>
              <a:t>Rahvaarvu aastakeskmine muutus perioodidel vanuserühmades </a:t>
            </a:r>
          </a:p>
        </p:txBody>
      </p:sp>
      <p:graphicFrame>
        <p:nvGraphicFramePr>
          <p:cNvPr id="20482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20482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Rahvaarvu muutus perioodidel vanuserühmades</a:t>
            </a:r>
          </a:p>
        </p:txBody>
      </p:sp>
      <p:graphicFrame>
        <p:nvGraphicFramePr>
          <p:cNvPr id="21506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21506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Vanusstruktuur piirkondades 2018</a:t>
            </a:r>
          </a:p>
        </p:txBody>
      </p:sp>
      <p:graphicFrame>
        <p:nvGraphicFramePr>
          <p:cNvPr id="22530" name="Sisu kohatäide 3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22530" r:id="rId3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Pealkiri 1"/>
          <p:cNvSpPr>
            <a:spLocks noGrp="1"/>
          </p:cNvSpPr>
          <p:nvPr>
            <p:ph type="title"/>
          </p:nvPr>
        </p:nvSpPr>
        <p:spPr>
          <a:xfrm>
            <a:off x="263525" y="365125"/>
            <a:ext cx="11517313" cy="1325563"/>
          </a:xfrm>
        </p:spPr>
        <p:txBody>
          <a:bodyPr/>
          <a:lstStyle/>
          <a:p>
            <a:pPr eaLnBrk="1" hangingPunct="1"/>
            <a:r>
              <a:rPr lang="et-EE" smtClean="0">
                <a:latin typeface="Lato"/>
                <a:ea typeface="Lato"/>
                <a:cs typeface="Lato"/>
              </a:rPr>
              <a:t>Loomulik- ja rändeiive 2013-2018</a:t>
            </a:r>
          </a:p>
        </p:txBody>
      </p:sp>
      <p:graphicFrame>
        <p:nvGraphicFramePr>
          <p:cNvPr id="23554" name="Sisu kohatäide 4"/>
          <p:cNvGraphicFramePr>
            <a:graphicFrameLocks noGrp="1"/>
          </p:cNvGraphicFramePr>
          <p:nvPr>
            <p:ph idx="1"/>
          </p:nvPr>
        </p:nvGraphicFramePr>
        <p:xfrm>
          <a:off x="212725" y="1774825"/>
          <a:ext cx="11618913" cy="4452938"/>
        </p:xfrm>
        <a:graphic>
          <a:graphicData uri="http://schemas.openxmlformats.org/presentationml/2006/ole">
            <p:oleObj spid="_x0000_s23554" r:id="rId4" imgW="11619983" imgH="4456562" progId="Excel.Chart.8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- Title Sl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13935</TotalTime>
  <Pages>0</Pages>
  <Words>509</Words>
  <Characters>0</Characters>
  <Application>Microsoft Macintosh PowerPoint</Application>
  <PresentationFormat>Kohandatud</PresentationFormat>
  <Lines>0</Lines>
  <Paragraphs>293</Paragraphs>
  <Slides>33</Slides>
  <Notes>10</Notes>
  <HiddenSlides>3</HiddenSlides>
  <MMClips>0</MMClips>
  <ScaleCrop>false</ScaleCrop>
  <HeadingPairs>
    <vt:vector size="8" baseType="variant">
      <vt:variant>
        <vt:lpstr>Kasutatud fondid</vt:lpstr>
      </vt:variant>
      <vt:variant>
        <vt:i4>7</vt:i4>
      </vt:variant>
      <vt:variant>
        <vt:lpstr>Kujundusmall</vt:lpstr>
      </vt:variant>
      <vt:variant>
        <vt:i4>3</vt:i4>
      </vt:variant>
      <vt:variant>
        <vt:lpstr>Manustatud OLE-serverid</vt:lpstr>
      </vt:variant>
      <vt:variant>
        <vt:i4>1</vt:i4>
      </vt:variant>
      <vt:variant>
        <vt:lpstr>Slaiditiitlid</vt:lpstr>
      </vt:variant>
      <vt:variant>
        <vt:i4>33</vt:i4>
      </vt:variant>
    </vt:vector>
  </HeadingPairs>
  <TitlesOfParts>
    <vt:vector size="44" baseType="lpstr">
      <vt:lpstr>Gill Sans</vt:lpstr>
      <vt:lpstr>Heiti SC Light</vt:lpstr>
      <vt:lpstr>Arial</vt:lpstr>
      <vt:lpstr>Calibri Light</vt:lpstr>
      <vt:lpstr>Calibri</vt:lpstr>
      <vt:lpstr>Lato</vt:lpstr>
      <vt:lpstr>Arial Nova</vt:lpstr>
      <vt:lpstr>Default - Title Slide</vt:lpstr>
      <vt:lpstr>Default - Title Slide</vt:lpstr>
      <vt:lpstr>Default - Title Slide</vt:lpstr>
      <vt:lpstr>Microsoft Excel Chart</vt:lpstr>
      <vt:lpstr> Narva-Jõesuu linn:  ülevaade numbritest</vt:lpstr>
      <vt:lpstr>Teemad</vt:lpstr>
      <vt:lpstr>Elanike arv ja muutus 2003-2018</vt:lpstr>
      <vt:lpstr>Rahvaarvu muutus piirkondades 2013/2018</vt:lpstr>
      <vt:lpstr>Rahvastik vanuserühmades 2018</vt:lpstr>
      <vt:lpstr>Rahvaarvu aastakeskmine muutus perioodidel vanuserühmades </vt:lpstr>
      <vt:lpstr>Rahvaarvu muutus perioodidel vanuserühmades</vt:lpstr>
      <vt:lpstr>Vanusstruktuur piirkondades 2018</vt:lpstr>
      <vt:lpstr>Loomulik- ja rändeiive 2013-2018</vt:lpstr>
      <vt:lpstr>Sugude suhe</vt:lpstr>
      <vt:lpstr>Sooline vanusjaotus 1.01.2018</vt:lpstr>
      <vt:lpstr>Elanike arv Ida-Viru maakonna omavalitsustes 2013/2018</vt:lpstr>
      <vt:lpstr>Vanuserühmad Ida-Viru maakonna omavalitsustes 2018</vt:lpstr>
      <vt:lpstr>Rahvaarvu muutus asustusüksustes 2013/2018</vt:lpstr>
      <vt:lpstr>Õpilaste arv koolides 2013-2018</vt:lpstr>
      <vt:lpstr>Õpilaste arv koolides kooliastmetes  2018</vt:lpstr>
      <vt:lpstr>Õpilaste arvu muutus kooliastmetes 2013/2018</vt:lpstr>
      <vt:lpstr>Laste arv lasteaedades 2013-2018</vt:lpstr>
      <vt:lpstr>Lasteaialaste ja rühmade arv 2013-2018</vt:lpstr>
      <vt:lpstr>Õpilaste arv Narva-Jõesuu Laste Muusikakoolis</vt:lpstr>
      <vt:lpstr>Kõlvikud maakatastris</vt:lpstr>
      <vt:lpstr>Sihtotstarbed maakatastris</vt:lpstr>
      <vt:lpstr>Kohalikud teed teeregistris</vt:lpstr>
      <vt:lpstr>Tulumaksu laekumine</vt:lpstr>
      <vt:lpstr>Hõive muutus </vt:lpstr>
      <vt:lpstr>Maksumaksjate osakaal</vt:lpstr>
      <vt:lpstr>Maksumaksja keskmine brutotul  </vt:lpstr>
      <vt:lpstr> Maksumaksja keskmise brutotulu erinevus võrreldes ühinenud omavalitsuse keskmisega  </vt:lpstr>
      <vt:lpstr>Ettevõtted Narva-Jõesuu linnas 04.2018</vt:lpstr>
      <vt:lpstr>Tulude struktuur eelarves 2013-2018</vt:lpstr>
      <vt:lpstr>Kulude struktuur eelarves 2013-2018</vt:lpstr>
      <vt:lpstr>Põhitegevus 2013-2018</vt:lpstr>
      <vt:lpstr>Netovõlakoormus</vt:lpstr>
    </vt:vector>
  </TitlesOfParts>
  <Manager/>
  <Company>OÜ Cumulus Consulting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Mihkel Laan</dc:creator>
  <cp:keywords/>
  <dc:description/>
  <cp:lastModifiedBy>msikasutaja</cp:lastModifiedBy>
  <cp:revision>295</cp:revision>
  <cp:lastPrinted>2018-01-29T12:26:21Z</cp:lastPrinted>
  <dcterms:created xsi:type="dcterms:W3CDTF">2015-11-04T07:25:27Z</dcterms:created>
  <dcterms:modified xsi:type="dcterms:W3CDTF">2018-07-31T07:03:30Z</dcterms:modified>
  <cp:category/>
</cp:coreProperties>
</file>